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  <p:sldId id="265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56" r:id="rId12"/>
    <p:sldId id="257" r:id="rId13"/>
    <p:sldId id="258" r:id="rId14"/>
    <p:sldId id="259" r:id="rId15"/>
    <p:sldId id="260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533400"/>
            <a:ext cx="5424268" cy="2868168"/>
          </a:xfrm>
        </p:spPr>
        <p:txBody>
          <a:bodyPr/>
          <a:lstStyle/>
          <a:p>
            <a:r>
              <a:rPr lang="en-US" sz="6000" b="0" dirty="0" smtClean="0"/>
              <a:t>Introduction to Filters</a:t>
            </a:r>
            <a:endParaRPr lang="ar-EG" sz="60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/>
              <a:t>Dr. Michael </a:t>
            </a:r>
            <a:r>
              <a:rPr lang="en-US" sz="2400" b="1" dirty="0" err="1" smtClean="0"/>
              <a:t>Nasief</a:t>
            </a:r>
            <a:endParaRPr lang="ar-EG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</a:t>
            </a:r>
            <a:endParaRPr lang="ar-E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533400"/>
            <a:ext cx="6033868" cy="2868168"/>
          </a:xfrm>
        </p:spPr>
        <p:txBody>
          <a:bodyPr/>
          <a:lstStyle/>
          <a:p>
            <a:r>
              <a:rPr lang="en-US" sz="8000" dirty="0" smtClean="0"/>
              <a:t>RLC and Resonance</a:t>
            </a:r>
            <a:endParaRPr lang="ar-EG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Dr. Michael </a:t>
            </a:r>
            <a:r>
              <a:rPr lang="en-US" sz="3200" b="1" dirty="0" err="1" smtClean="0"/>
              <a:t>Nasief</a:t>
            </a:r>
            <a:endParaRPr lang="ar-EG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8077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778" y="152400"/>
            <a:ext cx="7966422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001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7543800" cy="610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7000875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32526" y="149226"/>
            <a:ext cx="1641796" cy="707886"/>
          </a:xfrm>
          <a:prstGeom prst="rect">
            <a:avLst/>
          </a:prstGeom>
          <a:solidFill>
            <a:srgbClr val="FFCC00"/>
          </a:solidFill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Filters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2693" y="1108075"/>
            <a:ext cx="1890261" cy="461665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Background: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8249" y="1825625"/>
            <a:ext cx="7923503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/>
              <a:t> .  </a:t>
            </a:r>
            <a:r>
              <a:rPr lang="en-US" sz="2400"/>
              <a:t>Filters may be classified as either digital or analog.</a:t>
            </a:r>
            <a:r>
              <a:rPr lang="en-US" sz="1800"/>
              <a:t> </a:t>
            </a:r>
            <a:endParaRPr lang="en-US" sz="400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09501" y="2587626"/>
            <a:ext cx="32047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EG" sz="400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58248" y="2971801"/>
            <a:ext cx="7907029" cy="1692771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/>
              <a:t> .</a:t>
            </a:r>
            <a:r>
              <a:rPr lang="en-US" sz="2400"/>
              <a:t>   </a:t>
            </a:r>
            <a:r>
              <a:rPr lang="en-US" sz="2400" i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Digital filters</a:t>
            </a:r>
            <a:r>
              <a:rPr lang="en-US" sz="2400"/>
              <a:t> are implemented using a digital computer</a:t>
            </a:r>
          </a:p>
          <a:p>
            <a:r>
              <a:rPr lang="en-US" sz="2400"/>
              <a:t>      or special purpose digital hardware.     </a:t>
            </a:r>
            <a:r>
              <a:rPr lang="en-US" sz="4000"/>
              <a:t>    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58249" y="4724401"/>
            <a:ext cx="7923503" cy="181588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/>
              <a:t> . </a:t>
            </a:r>
            <a:r>
              <a:rPr lang="en-US" sz="2400"/>
              <a:t> </a:t>
            </a:r>
            <a:r>
              <a:rPr lang="en-US" sz="2400" i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Analog filters</a:t>
            </a:r>
            <a:r>
              <a:rPr lang="en-US" sz="2400"/>
              <a:t> may be classified as either passive or </a:t>
            </a:r>
          </a:p>
          <a:p>
            <a:r>
              <a:rPr lang="en-US" sz="2400"/>
              <a:t>      active and are usually implemented with R, L, and C</a:t>
            </a:r>
          </a:p>
          <a:p>
            <a:r>
              <a:rPr lang="en-US" sz="2400"/>
              <a:t>      components and operational amplifiers.  </a:t>
            </a:r>
            <a:endParaRPr lang="en-US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32526" y="149226"/>
            <a:ext cx="1641796" cy="707886"/>
          </a:xfrm>
          <a:prstGeom prst="rect">
            <a:avLst/>
          </a:prstGeom>
          <a:solidFill>
            <a:srgbClr val="FFCC00"/>
          </a:solidFill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Filters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92693" y="1108075"/>
            <a:ext cx="1890261" cy="461665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Background: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09600" y="1905000"/>
            <a:ext cx="7033961" cy="2185214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/>
              <a:t>.  </a:t>
            </a:r>
            <a:r>
              <a:rPr lang="en-US" sz="2400"/>
              <a:t>An </a:t>
            </a:r>
            <a:r>
              <a:rPr lang="en-US" sz="2400" i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active filter</a:t>
            </a:r>
            <a:r>
              <a:rPr lang="en-US" sz="2400"/>
              <a:t> is one that, along with R, L, and C</a:t>
            </a:r>
          </a:p>
          <a:p>
            <a:r>
              <a:rPr lang="en-US" sz="2400"/>
              <a:t>     components, also contains an energy source, such</a:t>
            </a:r>
          </a:p>
          <a:p>
            <a:r>
              <a:rPr lang="en-US" sz="2400"/>
              <a:t>     as that derived from an operational amplifier.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33400" y="4303455"/>
            <a:ext cx="7946406" cy="255454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  </a:t>
            </a:r>
            <a:r>
              <a:rPr lang="en-US" sz="4000" dirty="0"/>
              <a:t>.</a:t>
            </a:r>
            <a:r>
              <a:rPr lang="en-US" sz="2400" dirty="0"/>
              <a:t>   A </a:t>
            </a:r>
            <a:r>
              <a:rPr lang="en-US" sz="2400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passive filter</a:t>
            </a:r>
            <a:r>
              <a:rPr lang="en-US" sz="2400" dirty="0"/>
              <a:t> is one that contains only R, L, and</a:t>
            </a:r>
          </a:p>
          <a:p>
            <a:r>
              <a:rPr lang="en-US" sz="2400" dirty="0"/>
              <a:t>       C components.  It is not necessary that all three be</a:t>
            </a:r>
          </a:p>
          <a:p>
            <a:r>
              <a:rPr lang="en-US" sz="2400" dirty="0"/>
              <a:t>       present.  L is often omitted (on purpose) from </a:t>
            </a:r>
          </a:p>
          <a:p>
            <a:r>
              <a:rPr lang="en-US" sz="2400" dirty="0"/>
              <a:t>       passive filter design because of the size and cost</a:t>
            </a:r>
          </a:p>
          <a:p>
            <a:r>
              <a:rPr lang="en-US" sz="2400" dirty="0"/>
              <a:t>       of inductors – and they also carry along an R that</a:t>
            </a:r>
          </a:p>
          <a:p>
            <a:r>
              <a:rPr lang="en-US" sz="2400" dirty="0"/>
              <a:t>       must be included in the design.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87575" y="1"/>
            <a:ext cx="5084020" cy="707886"/>
          </a:xfrm>
          <a:prstGeom prst="rect">
            <a:avLst/>
          </a:prstGeom>
          <a:solidFill>
            <a:srgbClr val="FFCC00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Passive Analog Filters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13658" y="990601"/>
            <a:ext cx="2170787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Background: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915718" y="981075"/>
            <a:ext cx="51812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Four types of filters  </a:t>
            </a:r>
            <a:r>
              <a:rPr lang="en-US" sz="28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“Ideal”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952438" y="2438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835568" y="2514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835568" y="3810000"/>
            <a:ext cx="278543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952438" y="3733800"/>
            <a:ext cx="2857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952438" y="4724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952438" y="6019800"/>
            <a:ext cx="2857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835568" y="4724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835569" y="6019800"/>
            <a:ext cx="285881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952437" y="2743200"/>
            <a:ext cx="102581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1978255" y="2743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6228283" y="2743200"/>
            <a:ext cx="0" cy="1066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6228284" y="2743200"/>
            <a:ext cx="139271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904875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857313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5716124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6668561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1904875" y="50292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4835568" y="5029200"/>
            <a:ext cx="880556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6668561" y="50292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1816521" y="2047876"/>
            <a:ext cx="14414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lowpass</a:t>
            </a:r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H="1">
            <a:off x="1025818" y="28956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H="1">
            <a:off x="1025818" y="2895600"/>
            <a:ext cx="51365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>
            <a:off x="1099197" y="2971800"/>
            <a:ext cx="658919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H="1">
            <a:off x="1392716" y="3124200"/>
            <a:ext cx="51216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H="1">
            <a:off x="1684737" y="34290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 flipH="1">
            <a:off x="6301663" y="2819400"/>
            <a:ext cx="22013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 flipH="1">
            <a:off x="6301663" y="2895600"/>
            <a:ext cx="44027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 flipH="1">
            <a:off x="6301663" y="2895600"/>
            <a:ext cx="80567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 flipH="1">
            <a:off x="6521802" y="2895600"/>
            <a:ext cx="952438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 flipH="1">
            <a:off x="6448422" y="3657600"/>
            <a:ext cx="7338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 flipH="1">
            <a:off x="6741941" y="3048000"/>
            <a:ext cx="87905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 flipH="1">
            <a:off x="7254101" y="3276600"/>
            <a:ext cx="44027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1978256" y="51054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 flipH="1">
            <a:off x="1978255" y="5105400"/>
            <a:ext cx="51365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 flipH="1">
            <a:off x="2125015" y="5181600"/>
            <a:ext cx="658919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 flipH="1">
            <a:off x="2491913" y="5486400"/>
            <a:ext cx="29202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45" name="Line 53"/>
          <p:cNvSpPr>
            <a:spLocks noChangeShapeType="1"/>
          </p:cNvSpPr>
          <p:nvPr/>
        </p:nvSpPr>
        <p:spPr bwMode="auto">
          <a:xfrm flipH="1">
            <a:off x="4908948" y="5105400"/>
            <a:ext cx="14675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4908948" y="5105400"/>
            <a:ext cx="44027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 flipH="1">
            <a:off x="6741940" y="5105400"/>
            <a:ext cx="145262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 flipH="1">
            <a:off x="6741940" y="5105400"/>
            <a:ext cx="36540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6741940" y="5105400"/>
            <a:ext cx="658919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 flipH="1">
            <a:off x="6887203" y="5257800"/>
            <a:ext cx="660416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7180721" y="5486400"/>
            <a:ext cx="44027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 flipH="1">
            <a:off x="7474240" y="57150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 flipH="1">
            <a:off x="4908947" y="5181600"/>
            <a:ext cx="660417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 flipH="1">
            <a:off x="5129087" y="5410200"/>
            <a:ext cx="51365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422605" y="57150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5407630" y="2047876"/>
            <a:ext cx="1556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highpass</a:t>
            </a:r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1978256" y="3733800"/>
            <a:ext cx="1758116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4" name="Line 72"/>
          <p:cNvSpPr>
            <a:spLocks noChangeShapeType="1"/>
          </p:cNvSpPr>
          <p:nvPr/>
        </p:nvSpPr>
        <p:spPr bwMode="auto">
          <a:xfrm>
            <a:off x="4835569" y="3810000"/>
            <a:ext cx="139271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5" name="Line 73"/>
          <p:cNvSpPr>
            <a:spLocks noChangeShapeType="1"/>
          </p:cNvSpPr>
          <p:nvPr/>
        </p:nvSpPr>
        <p:spPr bwMode="auto">
          <a:xfrm>
            <a:off x="952437" y="60198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6" name="Line 74"/>
          <p:cNvSpPr>
            <a:spLocks noChangeShapeType="1"/>
          </p:cNvSpPr>
          <p:nvPr/>
        </p:nvSpPr>
        <p:spPr bwMode="auto">
          <a:xfrm>
            <a:off x="2857313" y="6019800"/>
            <a:ext cx="102581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7" name="Line 75"/>
          <p:cNvSpPr>
            <a:spLocks noChangeShapeType="1"/>
          </p:cNvSpPr>
          <p:nvPr/>
        </p:nvSpPr>
        <p:spPr bwMode="auto">
          <a:xfrm>
            <a:off x="5716123" y="60198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8268" name="Text Box 76"/>
          <p:cNvSpPr txBox="1">
            <a:spLocks noChangeArrowheads="1"/>
          </p:cNvSpPr>
          <p:nvPr/>
        </p:nvSpPr>
        <p:spPr bwMode="auto">
          <a:xfrm>
            <a:off x="1743141" y="4257676"/>
            <a:ext cx="16514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bandpass</a:t>
            </a:r>
          </a:p>
        </p:txBody>
      </p: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5407630" y="4257676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EG" sz="2800"/>
          </a:p>
        </p:txBody>
      </p:sp>
      <p:sp>
        <p:nvSpPr>
          <p:cNvPr id="8270" name="Text Box 78"/>
          <p:cNvSpPr txBox="1">
            <a:spLocks noChangeArrowheads="1"/>
          </p:cNvSpPr>
          <p:nvPr/>
        </p:nvSpPr>
        <p:spPr bwMode="auto">
          <a:xfrm>
            <a:off x="5407630" y="4257676"/>
            <a:ext cx="16594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bandstop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13658" y="990601"/>
            <a:ext cx="2170787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Background: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915718" y="981075"/>
            <a:ext cx="29722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Realistic  Filters: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952438" y="2438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835568" y="2514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35568" y="3810000"/>
            <a:ext cx="278543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952438" y="3733800"/>
            <a:ext cx="2857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952438" y="4724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952438" y="6019800"/>
            <a:ext cx="2857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835568" y="4724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4835569" y="6019800"/>
            <a:ext cx="285881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952437" y="2743200"/>
            <a:ext cx="102581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1978255" y="2743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6228283" y="2743200"/>
            <a:ext cx="0" cy="1066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6228284" y="2743200"/>
            <a:ext cx="139271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904875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57313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716124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668561" y="5029200"/>
            <a:ext cx="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1904875" y="50292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H="1">
            <a:off x="4835568" y="5029200"/>
            <a:ext cx="880556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6668561" y="50292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816521" y="2047876"/>
            <a:ext cx="14414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lowpass</a:t>
            </a:r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H="1">
            <a:off x="1025818" y="28956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H="1">
            <a:off x="1025818" y="2895600"/>
            <a:ext cx="51365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1099197" y="2971800"/>
            <a:ext cx="658919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H="1">
            <a:off x="1392716" y="3124200"/>
            <a:ext cx="51216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H="1">
            <a:off x="1684737" y="34290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H="1">
            <a:off x="6301663" y="2819400"/>
            <a:ext cx="22013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flipH="1">
            <a:off x="6301663" y="2895600"/>
            <a:ext cx="44027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>
            <a:off x="6301663" y="2895600"/>
            <a:ext cx="80567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 flipH="1">
            <a:off x="6521802" y="2895600"/>
            <a:ext cx="952438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>
            <a:off x="6448422" y="3657600"/>
            <a:ext cx="7338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>
            <a:off x="6741941" y="3048000"/>
            <a:ext cx="87905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 flipH="1">
            <a:off x="7254101" y="3276600"/>
            <a:ext cx="44027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 flipH="1">
            <a:off x="1978256" y="51054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 flipH="1">
            <a:off x="1978255" y="5105400"/>
            <a:ext cx="51365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H="1">
            <a:off x="2125015" y="5181600"/>
            <a:ext cx="658919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 flipH="1">
            <a:off x="2491913" y="5486400"/>
            <a:ext cx="29202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 flipH="1">
            <a:off x="4908948" y="5105400"/>
            <a:ext cx="14675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 flipH="1">
            <a:off x="4908948" y="5105400"/>
            <a:ext cx="44027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H="1">
            <a:off x="6741940" y="5105400"/>
            <a:ext cx="145262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3" name="Line 43"/>
          <p:cNvSpPr>
            <a:spLocks noChangeShapeType="1"/>
          </p:cNvSpPr>
          <p:nvPr/>
        </p:nvSpPr>
        <p:spPr bwMode="auto">
          <a:xfrm flipH="1">
            <a:off x="6741940" y="5105400"/>
            <a:ext cx="36540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H="1">
            <a:off x="6741940" y="5105400"/>
            <a:ext cx="658919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 flipH="1">
            <a:off x="6887203" y="5257800"/>
            <a:ext cx="660416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 flipH="1">
            <a:off x="7180721" y="5486400"/>
            <a:ext cx="44027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 flipH="1">
            <a:off x="7474240" y="57150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 flipH="1">
            <a:off x="4908947" y="5181600"/>
            <a:ext cx="660417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89" name="Line 49"/>
          <p:cNvSpPr>
            <a:spLocks noChangeShapeType="1"/>
          </p:cNvSpPr>
          <p:nvPr/>
        </p:nvSpPr>
        <p:spPr bwMode="auto">
          <a:xfrm flipH="1">
            <a:off x="5129087" y="5410200"/>
            <a:ext cx="51365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 flipH="1">
            <a:off x="5422605" y="5715000"/>
            <a:ext cx="2201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5407630" y="2047876"/>
            <a:ext cx="1556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highpass</a:t>
            </a:r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>
            <a:off x="1978256" y="3733800"/>
            <a:ext cx="1758116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>
            <a:off x="4835569" y="3810000"/>
            <a:ext cx="139271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952437" y="60198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2857313" y="6019800"/>
            <a:ext cx="102581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>
            <a:off x="5716123" y="6019800"/>
            <a:ext cx="9524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1743141" y="4257676"/>
            <a:ext cx="16514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bandpass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5407630" y="4257676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EG" sz="2800"/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5407630" y="4257676"/>
            <a:ext cx="16594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bandstop</a:t>
            </a: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2087575" y="1"/>
            <a:ext cx="5084020" cy="707886"/>
          </a:xfrm>
          <a:prstGeom prst="rect">
            <a:avLst/>
          </a:prstGeom>
          <a:solidFill>
            <a:srgbClr val="FFCC00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Passive Analog Filters</a:t>
            </a:r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952438" y="2743200"/>
            <a:ext cx="7338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323" name="Freeform 83"/>
          <p:cNvSpPr>
            <a:spLocks/>
          </p:cNvSpPr>
          <p:nvPr/>
        </p:nvSpPr>
        <p:spPr bwMode="auto">
          <a:xfrm>
            <a:off x="979393" y="2778126"/>
            <a:ext cx="2815382" cy="949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4" y="29"/>
              </a:cxn>
              <a:cxn ang="0">
                <a:pos x="423" y="73"/>
              </a:cxn>
              <a:cxn ang="0">
                <a:pos x="466" y="95"/>
              </a:cxn>
              <a:cxn ang="0">
                <a:pos x="612" y="211"/>
              </a:cxn>
              <a:cxn ang="0">
                <a:pos x="656" y="255"/>
              </a:cxn>
              <a:cxn ang="0">
                <a:pos x="700" y="284"/>
              </a:cxn>
              <a:cxn ang="0">
                <a:pos x="875" y="386"/>
              </a:cxn>
              <a:cxn ang="0">
                <a:pos x="984" y="459"/>
              </a:cxn>
              <a:cxn ang="0">
                <a:pos x="1137" y="510"/>
              </a:cxn>
              <a:cxn ang="0">
                <a:pos x="1385" y="576"/>
              </a:cxn>
              <a:cxn ang="0">
                <a:pos x="1662" y="590"/>
              </a:cxn>
              <a:cxn ang="0">
                <a:pos x="1728" y="598"/>
              </a:cxn>
              <a:cxn ang="0">
                <a:pos x="1844" y="590"/>
              </a:cxn>
            </a:cxnLst>
            <a:rect l="0" t="0" r="r" b="b"/>
            <a:pathLst>
              <a:path w="1844" h="598">
                <a:moveTo>
                  <a:pt x="0" y="0"/>
                </a:moveTo>
                <a:cubicBezTo>
                  <a:pt x="91" y="22"/>
                  <a:pt x="192" y="24"/>
                  <a:pt x="284" y="29"/>
                </a:cubicBezTo>
                <a:cubicBezTo>
                  <a:pt x="329" y="43"/>
                  <a:pt x="382" y="52"/>
                  <a:pt x="423" y="73"/>
                </a:cubicBezTo>
                <a:cubicBezTo>
                  <a:pt x="479" y="102"/>
                  <a:pt x="409" y="74"/>
                  <a:pt x="466" y="95"/>
                </a:cubicBezTo>
                <a:cubicBezTo>
                  <a:pt x="515" y="133"/>
                  <a:pt x="566" y="170"/>
                  <a:pt x="612" y="211"/>
                </a:cubicBezTo>
                <a:cubicBezTo>
                  <a:pt x="628" y="225"/>
                  <a:pt x="641" y="240"/>
                  <a:pt x="656" y="255"/>
                </a:cubicBezTo>
                <a:cubicBezTo>
                  <a:pt x="668" y="267"/>
                  <a:pt x="700" y="284"/>
                  <a:pt x="700" y="284"/>
                </a:cubicBezTo>
                <a:cubicBezTo>
                  <a:pt x="735" y="338"/>
                  <a:pt x="820" y="355"/>
                  <a:pt x="875" y="386"/>
                </a:cubicBezTo>
                <a:cubicBezTo>
                  <a:pt x="913" y="407"/>
                  <a:pt x="947" y="436"/>
                  <a:pt x="984" y="459"/>
                </a:cubicBezTo>
                <a:cubicBezTo>
                  <a:pt x="1027" y="486"/>
                  <a:pt x="1088" y="496"/>
                  <a:pt x="1137" y="510"/>
                </a:cubicBezTo>
                <a:cubicBezTo>
                  <a:pt x="1219" y="534"/>
                  <a:pt x="1300" y="566"/>
                  <a:pt x="1385" y="576"/>
                </a:cubicBezTo>
                <a:cubicBezTo>
                  <a:pt x="1471" y="586"/>
                  <a:pt x="1582" y="587"/>
                  <a:pt x="1662" y="590"/>
                </a:cubicBezTo>
                <a:cubicBezTo>
                  <a:pt x="1684" y="593"/>
                  <a:pt x="1706" y="598"/>
                  <a:pt x="1728" y="598"/>
                </a:cubicBezTo>
                <a:cubicBezTo>
                  <a:pt x="1767" y="598"/>
                  <a:pt x="1844" y="590"/>
                  <a:pt x="1844" y="59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329" name="Freeform 89"/>
          <p:cNvSpPr>
            <a:spLocks/>
          </p:cNvSpPr>
          <p:nvPr/>
        </p:nvSpPr>
        <p:spPr bwMode="auto">
          <a:xfrm>
            <a:off x="967413" y="5035551"/>
            <a:ext cx="2972624" cy="1019175"/>
          </a:xfrm>
          <a:custGeom>
            <a:avLst/>
            <a:gdLst/>
            <a:ahLst/>
            <a:cxnLst>
              <a:cxn ang="0">
                <a:pos x="0" y="612"/>
              </a:cxn>
              <a:cxn ang="0">
                <a:pos x="219" y="605"/>
              </a:cxn>
              <a:cxn ang="0">
                <a:pos x="299" y="568"/>
              </a:cxn>
              <a:cxn ang="0">
                <a:pos x="365" y="532"/>
              </a:cxn>
              <a:cxn ang="0">
                <a:pos x="540" y="379"/>
              </a:cxn>
              <a:cxn ang="0">
                <a:pos x="693" y="182"/>
              </a:cxn>
              <a:cxn ang="0">
                <a:pos x="766" y="80"/>
              </a:cxn>
              <a:cxn ang="0">
                <a:pos x="832" y="36"/>
              </a:cxn>
              <a:cxn ang="0">
                <a:pos x="883" y="29"/>
              </a:cxn>
              <a:cxn ang="0">
                <a:pos x="1007" y="0"/>
              </a:cxn>
              <a:cxn ang="0">
                <a:pos x="1276" y="233"/>
              </a:cxn>
              <a:cxn ang="0">
                <a:pos x="1349" y="350"/>
              </a:cxn>
              <a:cxn ang="0">
                <a:pos x="1393" y="393"/>
              </a:cxn>
              <a:cxn ang="0">
                <a:pos x="1422" y="408"/>
              </a:cxn>
              <a:cxn ang="0">
                <a:pos x="1488" y="474"/>
              </a:cxn>
              <a:cxn ang="0">
                <a:pos x="1575" y="532"/>
              </a:cxn>
              <a:cxn ang="0">
                <a:pos x="1626" y="568"/>
              </a:cxn>
              <a:cxn ang="0">
                <a:pos x="1881" y="634"/>
              </a:cxn>
              <a:cxn ang="0">
                <a:pos x="1947" y="619"/>
              </a:cxn>
            </a:cxnLst>
            <a:rect l="0" t="0" r="r" b="b"/>
            <a:pathLst>
              <a:path w="1947" h="642">
                <a:moveTo>
                  <a:pt x="0" y="612"/>
                </a:moveTo>
                <a:cubicBezTo>
                  <a:pt x="75" y="620"/>
                  <a:pt x="145" y="614"/>
                  <a:pt x="219" y="605"/>
                </a:cubicBezTo>
                <a:cubicBezTo>
                  <a:pt x="245" y="587"/>
                  <a:pt x="272" y="584"/>
                  <a:pt x="299" y="568"/>
                </a:cubicBezTo>
                <a:cubicBezTo>
                  <a:pt x="359" y="532"/>
                  <a:pt x="322" y="546"/>
                  <a:pt x="365" y="532"/>
                </a:cubicBezTo>
                <a:cubicBezTo>
                  <a:pt x="407" y="477"/>
                  <a:pt x="494" y="435"/>
                  <a:pt x="540" y="379"/>
                </a:cubicBezTo>
                <a:cubicBezTo>
                  <a:pt x="592" y="316"/>
                  <a:pt x="645" y="248"/>
                  <a:pt x="693" y="182"/>
                </a:cubicBezTo>
                <a:cubicBezTo>
                  <a:pt x="716" y="151"/>
                  <a:pt x="736" y="106"/>
                  <a:pt x="766" y="80"/>
                </a:cubicBezTo>
                <a:cubicBezTo>
                  <a:pt x="786" y="63"/>
                  <a:pt x="810" y="51"/>
                  <a:pt x="832" y="36"/>
                </a:cubicBezTo>
                <a:cubicBezTo>
                  <a:pt x="846" y="26"/>
                  <a:pt x="866" y="32"/>
                  <a:pt x="883" y="29"/>
                </a:cubicBezTo>
                <a:cubicBezTo>
                  <a:pt x="925" y="22"/>
                  <a:pt x="966" y="10"/>
                  <a:pt x="1007" y="0"/>
                </a:cubicBezTo>
                <a:cubicBezTo>
                  <a:pt x="1124" y="39"/>
                  <a:pt x="1206" y="138"/>
                  <a:pt x="1276" y="233"/>
                </a:cubicBezTo>
                <a:cubicBezTo>
                  <a:pt x="1304" y="270"/>
                  <a:pt x="1318" y="315"/>
                  <a:pt x="1349" y="350"/>
                </a:cubicBezTo>
                <a:cubicBezTo>
                  <a:pt x="1363" y="365"/>
                  <a:pt x="1375" y="384"/>
                  <a:pt x="1393" y="393"/>
                </a:cubicBezTo>
                <a:cubicBezTo>
                  <a:pt x="1403" y="398"/>
                  <a:pt x="1414" y="401"/>
                  <a:pt x="1422" y="408"/>
                </a:cubicBezTo>
                <a:cubicBezTo>
                  <a:pt x="1446" y="428"/>
                  <a:pt x="1462" y="457"/>
                  <a:pt x="1488" y="474"/>
                </a:cubicBezTo>
                <a:cubicBezTo>
                  <a:pt x="1514" y="490"/>
                  <a:pt x="1555" y="512"/>
                  <a:pt x="1575" y="532"/>
                </a:cubicBezTo>
                <a:cubicBezTo>
                  <a:pt x="1601" y="558"/>
                  <a:pt x="1591" y="553"/>
                  <a:pt x="1626" y="568"/>
                </a:cubicBezTo>
                <a:cubicBezTo>
                  <a:pt x="1707" y="603"/>
                  <a:pt x="1797" y="612"/>
                  <a:pt x="1881" y="634"/>
                </a:cubicBezTo>
                <a:cubicBezTo>
                  <a:pt x="1944" y="627"/>
                  <a:pt x="1927" y="642"/>
                  <a:pt x="1947" y="619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332" name="Freeform 92"/>
          <p:cNvSpPr>
            <a:spLocks/>
          </p:cNvSpPr>
          <p:nvPr/>
        </p:nvSpPr>
        <p:spPr bwMode="auto">
          <a:xfrm>
            <a:off x="4858031" y="2778125"/>
            <a:ext cx="2733017" cy="1030288"/>
          </a:xfrm>
          <a:custGeom>
            <a:avLst/>
            <a:gdLst/>
            <a:ahLst/>
            <a:cxnLst>
              <a:cxn ang="0">
                <a:pos x="4" y="649"/>
              </a:cxn>
              <a:cxn ang="0">
                <a:pos x="216" y="634"/>
              </a:cxn>
              <a:cxn ang="0">
                <a:pos x="558" y="554"/>
              </a:cxn>
              <a:cxn ang="0">
                <a:pos x="733" y="445"/>
              </a:cxn>
              <a:cxn ang="0">
                <a:pos x="799" y="394"/>
              </a:cxn>
              <a:cxn ang="0">
                <a:pos x="821" y="379"/>
              </a:cxn>
              <a:cxn ang="0">
                <a:pos x="850" y="335"/>
              </a:cxn>
              <a:cxn ang="0">
                <a:pos x="872" y="321"/>
              </a:cxn>
              <a:cxn ang="0">
                <a:pos x="937" y="255"/>
              </a:cxn>
              <a:cxn ang="0">
                <a:pos x="974" y="211"/>
              </a:cxn>
              <a:cxn ang="0">
                <a:pos x="1025" y="160"/>
              </a:cxn>
              <a:cxn ang="0">
                <a:pos x="1105" y="102"/>
              </a:cxn>
              <a:cxn ang="0">
                <a:pos x="1171" y="58"/>
              </a:cxn>
              <a:cxn ang="0">
                <a:pos x="1411" y="22"/>
              </a:cxn>
              <a:cxn ang="0">
                <a:pos x="1543" y="0"/>
              </a:cxn>
              <a:cxn ang="0">
                <a:pos x="1791" y="0"/>
              </a:cxn>
            </a:cxnLst>
            <a:rect l="0" t="0" r="r" b="b"/>
            <a:pathLst>
              <a:path w="1791" h="649">
                <a:moveTo>
                  <a:pt x="4" y="649"/>
                </a:moveTo>
                <a:cubicBezTo>
                  <a:pt x="88" y="619"/>
                  <a:pt x="0" y="648"/>
                  <a:pt x="216" y="634"/>
                </a:cubicBezTo>
                <a:cubicBezTo>
                  <a:pt x="332" y="627"/>
                  <a:pt x="448" y="589"/>
                  <a:pt x="558" y="554"/>
                </a:cubicBezTo>
                <a:cubicBezTo>
                  <a:pt x="614" y="516"/>
                  <a:pt x="680" y="491"/>
                  <a:pt x="733" y="445"/>
                </a:cubicBezTo>
                <a:cubicBezTo>
                  <a:pt x="793" y="393"/>
                  <a:pt x="703" y="458"/>
                  <a:pt x="799" y="394"/>
                </a:cubicBezTo>
                <a:cubicBezTo>
                  <a:pt x="806" y="389"/>
                  <a:pt x="821" y="379"/>
                  <a:pt x="821" y="379"/>
                </a:cubicBezTo>
                <a:cubicBezTo>
                  <a:pt x="831" y="364"/>
                  <a:pt x="840" y="350"/>
                  <a:pt x="850" y="335"/>
                </a:cubicBezTo>
                <a:cubicBezTo>
                  <a:pt x="855" y="328"/>
                  <a:pt x="865" y="327"/>
                  <a:pt x="872" y="321"/>
                </a:cubicBezTo>
                <a:cubicBezTo>
                  <a:pt x="895" y="301"/>
                  <a:pt x="920" y="281"/>
                  <a:pt x="937" y="255"/>
                </a:cubicBezTo>
                <a:cubicBezTo>
                  <a:pt x="992" y="174"/>
                  <a:pt x="905" y="299"/>
                  <a:pt x="974" y="211"/>
                </a:cubicBezTo>
                <a:cubicBezTo>
                  <a:pt x="1015" y="159"/>
                  <a:pt x="983" y="175"/>
                  <a:pt x="1025" y="160"/>
                </a:cubicBezTo>
                <a:cubicBezTo>
                  <a:pt x="1041" y="137"/>
                  <a:pt x="1078" y="110"/>
                  <a:pt x="1105" y="102"/>
                </a:cubicBezTo>
                <a:cubicBezTo>
                  <a:pt x="1156" y="68"/>
                  <a:pt x="1134" y="83"/>
                  <a:pt x="1171" y="58"/>
                </a:cubicBezTo>
                <a:cubicBezTo>
                  <a:pt x="1211" y="31"/>
                  <a:pt x="1364" y="26"/>
                  <a:pt x="1411" y="22"/>
                </a:cubicBezTo>
                <a:cubicBezTo>
                  <a:pt x="1454" y="7"/>
                  <a:pt x="1499" y="10"/>
                  <a:pt x="1543" y="0"/>
                </a:cubicBezTo>
                <a:cubicBezTo>
                  <a:pt x="1782" y="7"/>
                  <a:pt x="1706" y="40"/>
                  <a:pt x="1791" y="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337" name="Freeform 97"/>
          <p:cNvSpPr>
            <a:spLocks/>
          </p:cNvSpPr>
          <p:nvPr/>
        </p:nvSpPr>
        <p:spPr bwMode="auto">
          <a:xfrm>
            <a:off x="4819095" y="5046664"/>
            <a:ext cx="2727027" cy="960437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204" y="29"/>
              </a:cxn>
              <a:cxn ang="0">
                <a:pos x="248" y="36"/>
              </a:cxn>
              <a:cxn ang="0">
                <a:pos x="292" y="66"/>
              </a:cxn>
              <a:cxn ang="0">
                <a:pos x="314" y="73"/>
              </a:cxn>
              <a:cxn ang="0">
                <a:pos x="532" y="255"/>
              </a:cxn>
              <a:cxn ang="0">
                <a:pos x="707" y="488"/>
              </a:cxn>
              <a:cxn ang="0">
                <a:pos x="780" y="569"/>
              </a:cxn>
              <a:cxn ang="0">
                <a:pos x="919" y="605"/>
              </a:cxn>
              <a:cxn ang="0">
                <a:pos x="1035" y="583"/>
              </a:cxn>
              <a:cxn ang="0">
                <a:pos x="1079" y="554"/>
              </a:cxn>
              <a:cxn ang="0">
                <a:pos x="1167" y="423"/>
              </a:cxn>
              <a:cxn ang="0">
                <a:pos x="1189" y="357"/>
              </a:cxn>
              <a:cxn ang="0">
                <a:pos x="1291" y="255"/>
              </a:cxn>
              <a:cxn ang="0">
                <a:pos x="1349" y="175"/>
              </a:cxn>
              <a:cxn ang="0">
                <a:pos x="1429" y="109"/>
              </a:cxn>
              <a:cxn ang="0">
                <a:pos x="1531" y="51"/>
              </a:cxn>
              <a:cxn ang="0">
                <a:pos x="1786" y="0"/>
              </a:cxn>
            </a:cxnLst>
            <a:rect l="0" t="0" r="r" b="b"/>
            <a:pathLst>
              <a:path w="1786" h="605">
                <a:moveTo>
                  <a:pt x="0" y="7"/>
                </a:moveTo>
                <a:cubicBezTo>
                  <a:pt x="70" y="14"/>
                  <a:pt x="134" y="24"/>
                  <a:pt x="204" y="29"/>
                </a:cubicBezTo>
                <a:cubicBezTo>
                  <a:pt x="219" y="31"/>
                  <a:pt x="234" y="30"/>
                  <a:pt x="248" y="36"/>
                </a:cubicBezTo>
                <a:cubicBezTo>
                  <a:pt x="264" y="43"/>
                  <a:pt x="275" y="61"/>
                  <a:pt x="292" y="66"/>
                </a:cubicBezTo>
                <a:cubicBezTo>
                  <a:pt x="299" y="68"/>
                  <a:pt x="307" y="71"/>
                  <a:pt x="314" y="73"/>
                </a:cubicBezTo>
                <a:cubicBezTo>
                  <a:pt x="392" y="126"/>
                  <a:pt x="452" y="204"/>
                  <a:pt x="532" y="255"/>
                </a:cubicBezTo>
                <a:cubicBezTo>
                  <a:pt x="586" y="335"/>
                  <a:pt x="647" y="411"/>
                  <a:pt x="707" y="488"/>
                </a:cubicBezTo>
                <a:cubicBezTo>
                  <a:pt x="730" y="517"/>
                  <a:pt x="746" y="550"/>
                  <a:pt x="780" y="569"/>
                </a:cubicBezTo>
                <a:cubicBezTo>
                  <a:pt x="819" y="590"/>
                  <a:pt x="877" y="597"/>
                  <a:pt x="919" y="605"/>
                </a:cubicBezTo>
                <a:cubicBezTo>
                  <a:pt x="955" y="602"/>
                  <a:pt x="1001" y="602"/>
                  <a:pt x="1035" y="583"/>
                </a:cubicBezTo>
                <a:cubicBezTo>
                  <a:pt x="1050" y="574"/>
                  <a:pt x="1079" y="554"/>
                  <a:pt x="1079" y="554"/>
                </a:cubicBezTo>
                <a:cubicBezTo>
                  <a:pt x="1109" y="510"/>
                  <a:pt x="1128" y="462"/>
                  <a:pt x="1167" y="423"/>
                </a:cubicBezTo>
                <a:cubicBezTo>
                  <a:pt x="1174" y="401"/>
                  <a:pt x="1176" y="376"/>
                  <a:pt x="1189" y="357"/>
                </a:cubicBezTo>
                <a:cubicBezTo>
                  <a:pt x="1216" y="316"/>
                  <a:pt x="1257" y="289"/>
                  <a:pt x="1291" y="255"/>
                </a:cubicBezTo>
                <a:cubicBezTo>
                  <a:pt x="1305" y="210"/>
                  <a:pt x="1312" y="200"/>
                  <a:pt x="1349" y="175"/>
                </a:cubicBezTo>
                <a:cubicBezTo>
                  <a:pt x="1369" y="146"/>
                  <a:pt x="1402" y="133"/>
                  <a:pt x="1429" y="109"/>
                </a:cubicBezTo>
                <a:cubicBezTo>
                  <a:pt x="1480" y="64"/>
                  <a:pt x="1468" y="63"/>
                  <a:pt x="1531" y="51"/>
                </a:cubicBezTo>
                <a:cubicBezTo>
                  <a:pt x="1617" y="6"/>
                  <a:pt x="1687" y="0"/>
                  <a:pt x="1786" y="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0338" name="Freeform 98"/>
          <p:cNvSpPr>
            <a:spLocks/>
          </p:cNvSpPr>
          <p:nvPr/>
        </p:nvSpPr>
        <p:spPr bwMode="auto">
          <a:xfrm>
            <a:off x="5698153" y="1296988"/>
            <a:ext cx="545106" cy="23812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190" y="7"/>
              </a:cxn>
              <a:cxn ang="0">
                <a:pos x="212" y="14"/>
              </a:cxn>
              <a:cxn ang="0">
                <a:pos x="255" y="0"/>
              </a:cxn>
              <a:cxn ang="0">
                <a:pos x="335" y="7"/>
              </a:cxn>
              <a:cxn ang="0">
                <a:pos x="357" y="14"/>
              </a:cxn>
            </a:cxnLst>
            <a:rect l="0" t="0" r="r" b="b"/>
            <a:pathLst>
              <a:path w="357" h="15">
                <a:moveTo>
                  <a:pt x="0" y="14"/>
                </a:moveTo>
                <a:cubicBezTo>
                  <a:pt x="70" y="5"/>
                  <a:pt x="117" y="1"/>
                  <a:pt x="190" y="7"/>
                </a:cubicBezTo>
                <a:cubicBezTo>
                  <a:pt x="197" y="9"/>
                  <a:pt x="204" y="15"/>
                  <a:pt x="212" y="14"/>
                </a:cubicBezTo>
                <a:cubicBezTo>
                  <a:pt x="227" y="12"/>
                  <a:pt x="255" y="0"/>
                  <a:pt x="255" y="0"/>
                </a:cubicBezTo>
                <a:cubicBezTo>
                  <a:pt x="282" y="2"/>
                  <a:pt x="308" y="3"/>
                  <a:pt x="335" y="7"/>
                </a:cubicBezTo>
                <a:cubicBezTo>
                  <a:pt x="343" y="8"/>
                  <a:pt x="357" y="14"/>
                  <a:pt x="357" y="14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087575" y="1"/>
            <a:ext cx="5084020" cy="707886"/>
          </a:xfrm>
          <a:prstGeom prst="rect">
            <a:avLst/>
          </a:prstGeom>
          <a:solidFill>
            <a:srgbClr val="FFCC00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Passive Analog Filters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16317" y="981076"/>
            <a:ext cx="2580322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Low Pass Filter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019048" y="1066800"/>
            <a:ext cx="3911071" cy="46166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Consider the circuit below.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2803401" y="2209800"/>
          <a:ext cx="2443991" cy="1570038"/>
        </p:xfrm>
        <a:graphic>
          <a:graphicData uri="http://schemas.openxmlformats.org/presentationml/2006/ole">
            <p:oleObj spid="_x0000_s6146" name="SmartDraw" r:id="rId3" imgW="2322360" imgH="1407960" progId="">
              <p:embed/>
            </p:oleObj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722893" y="2376489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369832" y="2833689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213369" y="2833689"/>
            <a:ext cx="349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sz="1200" baseline="-25000"/>
              <a:t>I</a:t>
            </a:r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448063" y="2833689"/>
            <a:ext cx="425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5175510" y="2362200"/>
            <a:ext cx="10063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5247392" y="3733800"/>
            <a:ext cx="10063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448063" y="23002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463038" y="32908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644662" y="2500313"/>
            <a:ext cx="2920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644661" y="30622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1868934" y="4724400"/>
          <a:ext cx="4378817" cy="1373188"/>
        </p:xfrm>
        <a:graphic>
          <a:graphicData uri="http://schemas.openxmlformats.org/presentationml/2006/ole">
            <p:oleObj spid="_x0000_s6147" name="Equation" r:id="rId4" imgW="2920680" imgH="863280" progId="Equation.DSMT4">
              <p:embed/>
            </p:oleObj>
          </a:graphicData>
        </a:graphic>
      </p:graphicFrame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004072" y="3824289"/>
            <a:ext cx="2432076" cy="36933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Low pass filter circuit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087575" y="1"/>
            <a:ext cx="5084020" cy="707886"/>
          </a:xfrm>
          <a:prstGeom prst="rect">
            <a:avLst/>
          </a:prstGeom>
          <a:solidFill>
            <a:srgbClr val="FFCC00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Passive Analog Filters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16317" y="981076"/>
            <a:ext cx="2580322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Low Pass Filter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581406" y="1828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581406" y="3352800"/>
            <a:ext cx="330657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581406" y="41910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581406" y="5715000"/>
            <a:ext cx="330657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581406" y="2209800"/>
            <a:ext cx="122199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803401" y="2209800"/>
            <a:ext cx="1221995" cy="990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803401" y="2209800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2875283" y="4800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1605367" y="4659313"/>
            <a:ext cx="3221216" cy="1058862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291" y="18"/>
              </a:cxn>
              <a:cxn ang="0">
                <a:pos x="627" y="62"/>
              </a:cxn>
              <a:cxn ang="0">
                <a:pos x="707" y="84"/>
              </a:cxn>
              <a:cxn ang="0">
                <a:pos x="795" y="105"/>
              </a:cxn>
              <a:cxn ang="0">
                <a:pos x="838" y="127"/>
              </a:cxn>
              <a:cxn ang="0">
                <a:pos x="926" y="186"/>
              </a:cxn>
              <a:cxn ang="0">
                <a:pos x="1013" y="244"/>
              </a:cxn>
              <a:cxn ang="0">
                <a:pos x="1093" y="310"/>
              </a:cxn>
              <a:cxn ang="0">
                <a:pos x="1334" y="470"/>
              </a:cxn>
              <a:cxn ang="0">
                <a:pos x="1465" y="506"/>
              </a:cxn>
              <a:cxn ang="0">
                <a:pos x="1560" y="536"/>
              </a:cxn>
              <a:cxn ang="0">
                <a:pos x="1655" y="565"/>
              </a:cxn>
              <a:cxn ang="0">
                <a:pos x="1772" y="579"/>
              </a:cxn>
              <a:cxn ang="0">
                <a:pos x="1866" y="616"/>
              </a:cxn>
              <a:cxn ang="0">
                <a:pos x="2114" y="652"/>
              </a:cxn>
              <a:cxn ang="0">
                <a:pos x="2151" y="652"/>
              </a:cxn>
            </a:cxnLst>
            <a:rect l="0" t="0" r="r" b="b"/>
            <a:pathLst>
              <a:path w="2151" h="667">
                <a:moveTo>
                  <a:pt x="0" y="18"/>
                </a:moveTo>
                <a:cubicBezTo>
                  <a:pt x="110" y="0"/>
                  <a:pt x="146" y="13"/>
                  <a:pt x="291" y="18"/>
                </a:cubicBezTo>
                <a:cubicBezTo>
                  <a:pt x="403" y="39"/>
                  <a:pt x="516" y="33"/>
                  <a:pt x="627" y="62"/>
                </a:cubicBezTo>
                <a:cubicBezTo>
                  <a:pt x="654" y="69"/>
                  <a:pt x="680" y="77"/>
                  <a:pt x="707" y="84"/>
                </a:cubicBezTo>
                <a:cubicBezTo>
                  <a:pt x="736" y="92"/>
                  <a:pt x="795" y="105"/>
                  <a:pt x="795" y="105"/>
                </a:cubicBezTo>
                <a:cubicBezTo>
                  <a:pt x="868" y="157"/>
                  <a:pt x="767" y="88"/>
                  <a:pt x="838" y="127"/>
                </a:cubicBezTo>
                <a:cubicBezTo>
                  <a:pt x="868" y="143"/>
                  <a:pt x="897" y="166"/>
                  <a:pt x="926" y="186"/>
                </a:cubicBezTo>
                <a:cubicBezTo>
                  <a:pt x="956" y="207"/>
                  <a:pt x="977" y="233"/>
                  <a:pt x="1013" y="244"/>
                </a:cubicBezTo>
                <a:cubicBezTo>
                  <a:pt x="1034" y="274"/>
                  <a:pt x="1063" y="289"/>
                  <a:pt x="1093" y="310"/>
                </a:cubicBezTo>
                <a:cubicBezTo>
                  <a:pt x="1171" y="366"/>
                  <a:pt x="1240" y="440"/>
                  <a:pt x="1334" y="470"/>
                </a:cubicBezTo>
                <a:cubicBezTo>
                  <a:pt x="1373" y="497"/>
                  <a:pt x="1421" y="492"/>
                  <a:pt x="1465" y="506"/>
                </a:cubicBezTo>
                <a:cubicBezTo>
                  <a:pt x="1496" y="527"/>
                  <a:pt x="1523" y="529"/>
                  <a:pt x="1560" y="536"/>
                </a:cubicBezTo>
                <a:cubicBezTo>
                  <a:pt x="1590" y="555"/>
                  <a:pt x="1619" y="560"/>
                  <a:pt x="1655" y="565"/>
                </a:cubicBezTo>
                <a:cubicBezTo>
                  <a:pt x="1694" y="570"/>
                  <a:pt x="1772" y="579"/>
                  <a:pt x="1772" y="579"/>
                </a:cubicBezTo>
                <a:cubicBezTo>
                  <a:pt x="1802" y="591"/>
                  <a:pt x="1835" y="607"/>
                  <a:pt x="1866" y="616"/>
                </a:cubicBezTo>
                <a:cubicBezTo>
                  <a:pt x="1933" y="636"/>
                  <a:pt x="2041" y="643"/>
                  <a:pt x="2114" y="652"/>
                </a:cubicBezTo>
                <a:cubicBezTo>
                  <a:pt x="2147" y="661"/>
                  <a:pt x="2136" y="667"/>
                  <a:pt x="2151" y="652"/>
                </a:cubicBezTo>
              </a:path>
            </a:pathLst>
          </a:custGeom>
          <a:noFill/>
          <a:ln w="57150" cmpd="sng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2803401" y="48006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1581406" y="4876800"/>
            <a:ext cx="122199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847609" y="1995489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dB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1072241" y="44338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4441714" y="3360739"/>
            <a:ext cx="3433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</a:t>
            </a:r>
            <a:endParaRPr lang="en-US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4169161" y="5715001"/>
            <a:ext cx="3433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</a:t>
            </a:r>
            <a:endParaRPr lang="en-US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494548" y="58054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2500898" y="3367088"/>
            <a:ext cx="70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1/RC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2500898" y="5729289"/>
            <a:ext cx="70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1/RC</a:t>
            </a: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5016771" y="2147889"/>
            <a:ext cx="692818" cy="36933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Bode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4944888" y="4814889"/>
            <a:ext cx="1311578" cy="36933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 Plot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2659637" y="1981200"/>
            <a:ext cx="354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.</a:t>
            </a: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2156463" y="2271713"/>
            <a:ext cx="6591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-3 dB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2659637" y="4692650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2054629" y="4862513"/>
            <a:ext cx="689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0.707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5807474" y="3443288"/>
            <a:ext cx="3097323" cy="646331"/>
          </a:xfrm>
          <a:prstGeom prst="rect">
            <a:avLst/>
          </a:prstGeom>
          <a:solidFill>
            <a:srgbClr val="FFFF66"/>
          </a:solidFill>
          <a:ln w="2857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Passes low frequencies</a:t>
            </a:r>
          </a:p>
          <a:p>
            <a:r>
              <a:rPr lang="en-US"/>
              <a:t>Attenuates high frequencies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940817" y="457200"/>
            <a:ext cx="5084020" cy="707886"/>
          </a:xfrm>
          <a:prstGeom prst="rect">
            <a:avLst/>
          </a:prstGeom>
          <a:solidFill>
            <a:srgbClr val="FFCC00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Passive Analog Filters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7529" y="1447801"/>
            <a:ext cx="2652457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High Pass Filter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019048" y="1600200"/>
            <a:ext cx="3911071" cy="46166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Consider the circuit below.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731519" y="2438400"/>
          <a:ext cx="2156462" cy="1982788"/>
        </p:xfrm>
        <a:graphic>
          <a:graphicData uri="http://schemas.openxmlformats.org/presentationml/2006/ole">
            <p:oleObj spid="_x0000_s7170" name="SmartDraw" r:id="rId3" imgW="2119680" imgH="1837800" progId="">
              <p:embed/>
            </p:oleObj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737868" y="2803526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241043" y="3184526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268779" y="3200401"/>
            <a:ext cx="360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i</a:t>
            </a:r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91156" y="3336926"/>
            <a:ext cx="425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4887982" y="2667000"/>
            <a:ext cx="122199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959864" y="4343400"/>
            <a:ext cx="122199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463039" y="2651126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463038" y="3810000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587755" y="2955926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587755" y="3352801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_</a:t>
            </a:r>
          </a:p>
        </p:txBody>
      </p:sp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2156462" y="5257800"/>
          <a:ext cx="4378817" cy="1049338"/>
        </p:xfrm>
        <a:graphic>
          <a:graphicData uri="http://schemas.openxmlformats.org/presentationml/2006/ole">
            <p:oleObj spid="_x0000_s7171" name="Equation" r:id="rId4" imgW="2920680" imgH="660240" progId="Equation.DSMT4">
              <p:embed/>
            </p:oleObj>
          </a:graphicData>
        </a:graphic>
      </p:graphicFrame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090929" y="4495801"/>
            <a:ext cx="1768818" cy="36933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High Pass Filter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940817" y="457200"/>
            <a:ext cx="5084020" cy="707886"/>
          </a:xfrm>
          <a:prstGeom prst="rect">
            <a:avLst/>
          </a:prstGeom>
          <a:solidFill>
            <a:srgbClr val="FFCC00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Passive Analog Filters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87529" y="1447801"/>
            <a:ext cx="2652457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High Pass Filter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228345" y="23622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228344" y="3810000"/>
            <a:ext cx="395351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228345" y="4724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28344" y="6172200"/>
            <a:ext cx="395351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3234694" y="2590800"/>
            <a:ext cx="1150113" cy="990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384807" y="2590800"/>
            <a:ext cx="1797052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350784" y="2300289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 dB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638312" y="466248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EG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300227" y="4800600"/>
            <a:ext cx="3594104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366836" y="4724401"/>
            <a:ext cx="269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.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241043" y="2362200"/>
            <a:ext cx="57505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/>
              <a:t>.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384807" y="25908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631902" y="2652713"/>
            <a:ext cx="6591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-3 dB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>
            <a:off x="2228345" y="2590800"/>
            <a:ext cx="208458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2249310" y="4814888"/>
            <a:ext cx="3636035" cy="1238250"/>
          </a:xfrm>
          <a:custGeom>
            <a:avLst/>
            <a:gdLst/>
            <a:ahLst/>
            <a:cxnLst>
              <a:cxn ang="0">
                <a:pos x="2428" y="0"/>
              </a:cxn>
              <a:cxn ang="0">
                <a:pos x="1852" y="22"/>
              </a:cxn>
              <a:cxn ang="0">
                <a:pos x="1589" y="51"/>
              </a:cxn>
              <a:cxn ang="0">
                <a:pos x="1305" y="153"/>
              </a:cxn>
              <a:cxn ang="0">
                <a:pos x="1203" y="197"/>
              </a:cxn>
              <a:cxn ang="0">
                <a:pos x="1006" y="343"/>
              </a:cxn>
              <a:cxn ang="0">
                <a:pos x="911" y="394"/>
              </a:cxn>
              <a:cxn ang="0">
                <a:pos x="707" y="547"/>
              </a:cxn>
              <a:cxn ang="0">
                <a:pos x="540" y="634"/>
              </a:cxn>
              <a:cxn ang="0">
                <a:pos x="474" y="649"/>
              </a:cxn>
              <a:cxn ang="0">
                <a:pos x="357" y="707"/>
              </a:cxn>
              <a:cxn ang="0">
                <a:pos x="255" y="729"/>
              </a:cxn>
              <a:cxn ang="0">
                <a:pos x="211" y="751"/>
              </a:cxn>
              <a:cxn ang="0">
                <a:pos x="0" y="780"/>
              </a:cxn>
            </a:cxnLst>
            <a:rect l="0" t="0" r="r" b="b"/>
            <a:pathLst>
              <a:path w="2428" h="780">
                <a:moveTo>
                  <a:pt x="2428" y="0"/>
                </a:moveTo>
                <a:cubicBezTo>
                  <a:pt x="2221" y="66"/>
                  <a:pt x="2360" y="15"/>
                  <a:pt x="1852" y="22"/>
                </a:cubicBezTo>
                <a:cubicBezTo>
                  <a:pt x="1763" y="27"/>
                  <a:pt x="1677" y="39"/>
                  <a:pt x="1589" y="51"/>
                </a:cubicBezTo>
                <a:cubicBezTo>
                  <a:pt x="1493" y="84"/>
                  <a:pt x="1402" y="122"/>
                  <a:pt x="1305" y="153"/>
                </a:cubicBezTo>
                <a:cubicBezTo>
                  <a:pt x="1268" y="165"/>
                  <a:pt x="1240" y="188"/>
                  <a:pt x="1203" y="197"/>
                </a:cubicBezTo>
                <a:cubicBezTo>
                  <a:pt x="1134" y="243"/>
                  <a:pt x="1075" y="298"/>
                  <a:pt x="1006" y="343"/>
                </a:cubicBezTo>
                <a:cubicBezTo>
                  <a:pt x="963" y="371"/>
                  <a:pt x="971" y="384"/>
                  <a:pt x="911" y="394"/>
                </a:cubicBezTo>
                <a:cubicBezTo>
                  <a:pt x="863" y="442"/>
                  <a:pt x="770" y="527"/>
                  <a:pt x="707" y="547"/>
                </a:cubicBezTo>
                <a:cubicBezTo>
                  <a:pt x="656" y="586"/>
                  <a:pt x="597" y="606"/>
                  <a:pt x="540" y="634"/>
                </a:cubicBezTo>
                <a:cubicBezTo>
                  <a:pt x="520" y="644"/>
                  <a:pt x="495" y="640"/>
                  <a:pt x="474" y="649"/>
                </a:cubicBezTo>
                <a:cubicBezTo>
                  <a:pt x="434" y="666"/>
                  <a:pt x="396" y="688"/>
                  <a:pt x="357" y="707"/>
                </a:cubicBezTo>
                <a:cubicBezTo>
                  <a:pt x="325" y="723"/>
                  <a:pt x="289" y="719"/>
                  <a:pt x="255" y="729"/>
                </a:cubicBezTo>
                <a:cubicBezTo>
                  <a:pt x="194" y="747"/>
                  <a:pt x="274" y="725"/>
                  <a:pt x="211" y="751"/>
                </a:cubicBezTo>
                <a:cubicBezTo>
                  <a:pt x="145" y="778"/>
                  <a:pt x="70" y="780"/>
                  <a:pt x="0" y="780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4456689" y="49530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141487" y="61864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5951238" y="6180139"/>
            <a:ext cx="3433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</a:t>
            </a:r>
            <a:endParaRPr lang="en-US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5894331" y="3886201"/>
            <a:ext cx="3433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</a:t>
            </a:r>
            <a:endParaRPr lang="en-US"/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500898" y="3367088"/>
            <a:ext cx="70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1/RC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4097279" y="6248401"/>
            <a:ext cx="70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1/RC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4025397" y="3962401"/>
            <a:ext cx="70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1/RC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1638312" y="4510089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1566430" y="4826000"/>
            <a:ext cx="6286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0.707</a:t>
            </a:r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 flipH="1">
            <a:off x="2228344" y="4953000"/>
            <a:ext cx="222834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488200" y="2909889"/>
            <a:ext cx="692818" cy="36933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Bode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416318" y="5348289"/>
            <a:ext cx="832279" cy="36933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6310648" y="2781301"/>
            <a:ext cx="2610395" cy="369332"/>
          </a:xfrm>
          <a:prstGeom prst="rect">
            <a:avLst/>
          </a:prstGeom>
          <a:solidFill>
            <a:srgbClr val="FFFF66"/>
          </a:solidFill>
          <a:ln w="127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Passes high frequencies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6310648" y="3390901"/>
            <a:ext cx="3025187" cy="369332"/>
          </a:xfrm>
          <a:prstGeom prst="rect">
            <a:avLst/>
          </a:prstGeom>
          <a:solidFill>
            <a:srgbClr val="FFFF66"/>
          </a:solidFill>
          <a:ln w="127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Attenuates low frequencies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4312925" y="472440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1495</TotalTime>
  <Words>317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Opulent</vt:lpstr>
      <vt:lpstr>SmartDraw</vt:lpstr>
      <vt:lpstr>Equation</vt:lpstr>
      <vt:lpstr>Introduction to Filters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Assignment</vt:lpstr>
      <vt:lpstr>RLC and Resonance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 Signal</dc:title>
  <dc:creator>Michael Nassef</dc:creator>
  <cp:lastModifiedBy>m.nassef</cp:lastModifiedBy>
  <cp:revision>93</cp:revision>
  <dcterms:created xsi:type="dcterms:W3CDTF">2006-08-16T00:00:00Z</dcterms:created>
  <dcterms:modified xsi:type="dcterms:W3CDTF">2009-08-19T22:30:27Z</dcterms:modified>
</cp:coreProperties>
</file>